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259" r:id="rId3"/>
    <p:sldId id="304" r:id="rId4"/>
    <p:sldId id="262" r:id="rId5"/>
    <p:sldId id="306" r:id="rId6"/>
    <p:sldId id="268" r:id="rId7"/>
    <p:sldId id="269" r:id="rId8"/>
    <p:sldId id="270" r:id="rId9"/>
    <p:sldId id="272" r:id="rId10"/>
    <p:sldId id="273" r:id="rId11"/>
    <p:sldId id="274" r:id="rId12"/>
    <p:sldId id="275" r:id="rId13"/>
    <p:sldId id="276" r:id="rId14"/>
    <p:sldId id="312" r:id="rId15"/>
    <p:sldId id="313" r:id="rId16"/>
    <p:sldId id="277" r:id="rId17"/>
    <p:sldId id="307" r:id="rId18"/>
    <p:sldId id="279" r:id="rId19"/>
    <p:sldId id="280" r:id="rId20"/>
    <p:sldId id="281" r:id="rId21"/>
    <p:sldId id="282" r:id="rId22"/>
    <p:sldId id="283" r:id="rId23"/>
    <p:sldId id="284" r:id="rId24"/>
    <p:sldId id="314" r:id="rId25"/>
    <p:sldId id="315" r:id="rId26"/>
    <p:sldId id="317" r:id="rId27"/>
    <p:sldId id="316" r:id="rId28"/>
    <p:sldId id="318" r:id="rId29"/>
    <p:sldId id="319" r:id="rId30"/>
    <p:sldId id="308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309" r:id="rId45"/>
    <p:sldId id="328" r:id="rId46"/>
    <p:sldId id="334" r:id="rId47"/>
    <p:sldId id="329" r:id="rId48"/>
    <p:sldId id="330" r:id="rId49"/>
    <p:sldId id="335" r:id="rId50"/>
    <p:sldId id="324" r:id="rId51"/>
    <p:sldId id="302" r:id="rId52"/>
    <p:sldId id="323" r:id="rId5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74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73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43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696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30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18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67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351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01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05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050" baseline="0" dirty="0" smtClean="0">
                <a:latin typeface="Arial" pitchFamily="34" charset="0"/>
              </a:rPr>
              <a:t> noted</a:t>
            </a:r>
            <a:endParaRPr lang="en-US" altLang="en-US" sz="105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 smtClean="0"/>
              <a:t>CMSC 201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02 – Intro to Python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for Naming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 names can contain:</a:t>
            </a:r>
          </a:p>
          <a:p>
            <a:pPr lvl="1"/>
            <a:r>
              <a:rPr lang="en-US" dirty="0" smtClean="0"/>
              <a:t>Uppercase letters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A-Z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Lowercase letters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a-z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Numbers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0-9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Underscores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dirty="0" smtClean="0"/>
              <a:t>)</a:t>
            </a:r>
          </a:p>
          <a:p>
            <a:r>
              <a:rPr lang="en-US" dirty="0" smtClean="0"/>
              <a:t>Variables can’t contain:</a:t>
            </a:r>
          </a:p>
          <a:p>
            <a:pPr lvl="1"/>
            <a:r>
              <a:rPr lang="en-US" dirty="0" smtClean="0"/>
              <a:t>Special characters 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^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8826923"/>
              </p:ext>
            </p:extLst>
          </p:nvPr>
        </p:nvGraphicFramePr>
        <p:xfrm>
          <a:off x="5965006" y="2548694"/>
          <a:ext cx="2453129" cy="2367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" name="Image" r:id="rId4" imgW="4075920" imgH="3745800" progId="Photoshop.Image.17">
                  <p:embed/>
                </p:oleObj>
              </mc:Choice>
              <mc:Fallback>
                <p:oleObj name="Image" r:id="rId4" imgW="4075920" imgH="3745800" progId="Photoshop.Image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65006" y="2548694"/>
                        <a:ext cx="2453129" cy="2367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901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Rules for Naming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 can be any length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endParaRPr lang="en-US" dirty="0" smtClean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IsKanyeRunningForPresidentIn2020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myName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 smtClean="0"/>
              <a:t>Variables cannot </a:t>
            </a:r>
            <a:r>
              <a:rPr lang="en-US" b="1" u="sng" dirty="0" smtClean="0"/>
              <a:t>start</a:t>
            </a:r>
            <a:r>
              <a:rPr lang="en-US" dirty="0" smtClean="0"/>
              <a:t> with a digit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2cool4school </a:t>
            </a:r>
            <a:r>
              <a:rPr lang="en-US" dirty="0" smtClean="0"/>
              <a:t>is not a valid variable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cool4school </a:t>
            </a:r>
            <a:r>
              <a:rPr lang="en-US" u="sng" dirty="0" smtClean="0"/>
              <a:t>is</a:t>
            </a:r>
            <a:r>
              <a:rPr lang="en-US" dirty="0" smtClean="0"/>
              <a:t> a </a:t>
            </a:r>
            <a:r>
              <a:rPr lang="en-US" dirty="0"/>
              <a:t>valid variable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955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 and Keywords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Keywords are </a:t>
            </a:r>
            <a:r>
              <a:rPr lang="en-US" dirty="0" smtClean="0"/>
              <a:t>“reserved” </a:t>
            </a:r>
            <a:r>
              <a:rPr lang="en-US" dirty="0"/>
              <a:t>words in </a:t>
            </a:r>
            <a:r>
              <a:rPr lang="en-US" dirty="0" smtClean="0"/>
              <a:t>Python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Variables cannot be keywords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dirty="0" smtClean="0"/>
              <a:t>is </a:t>
            </a:r>
            <a:r>
              <a:rPr lang="en-US" u="sng" dirty="0" smtClean="0"/>
              <a:t>not</a:t>
            </a:r>
            <a:r>
              <a:rPr lang="en-US" dirty="0" smtClean="0"/>
              <a:t> a valid variable name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orange </a:t>
            </a:r>
            <a:r>
              <a:rPr lang="en-US" dirty="0" smtClean="0"/>
              <a:t>is an acceptable variable name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747889"/>
              </p:ext>
            </p:extLst>
          </p:nvPr>
        </p:nvGraphicFramePr>
        <p:xfrm>
          <a:off x="1221205" y="2556773"/>
          <a:ext cx="6701590" cy="2026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0318"/>
                <a:gridCol w="1340318"/>
                <a:gridCol w="1340318"/>
                <a:gridCol w="1340318"/>
                <a:gridCol w="1340318"/>
              </a:tblGrid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class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finally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return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None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continue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for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lambda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try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def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from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nonlocal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while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del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global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with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elif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yield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assert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else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pass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break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except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raise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77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following legal or illegal in Python?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10185" y="2909106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1spam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0185" y="3629522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raise1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0185" y="434993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10185" y="5070355"/>
            <a:ext cx="2406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EXIT_CODE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39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following legal or illegal in Python?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10185" y="2909106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1spam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0088" y="2909106"/>
            <a:ext cx="1957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No – Illegal!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0185" y="3629522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raise1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0088" y="3650041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0185" y="434993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0088" y="4390976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10185" y="5070355"/>
            <a:ext cx="2406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EXIT_CODE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0088" y="5131910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09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following legal or illegal in Python?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310185" y="434993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0088" y="4390976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40087" y="4914031"/>
            <a:ext cx="3421899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</a:rPr>
              <a:t>But it doesn’t follow </a:t>
            </a:r>
            <a:br>
              <a:rPr lang="en-US" sz="2800" b="1" dirty="0" smtClean="0">
                <a:solidFill>
                  <a:srgbClr val="FFC000"/>
                </a:solidFill>
              </a:rPr>
            </a:br>
            <a:r>
              <a:rPr lang="en-US" sz="2800" b="1" dirty="0" smtClean="0">
                <a:solidFill>
                  <a:srgbClr val="FFC000"/>
                </a:solidFill>
              </a:rPr>
              <a:t>our coding standards!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spamAndEggs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/>
              <a:t>or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5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Variables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</a:t>
            </a:r>
            <a:r>
              <a:rPr lang="en-US" u="sng" dirty="0" smtClean="0"/>
              <a:t>create</a:t>
            </a:r>
            <a:r>
              <a:rPr lang="en-US" dirty="0" smtClean="0"/>
              <a:t> a variable as soon as you </a:t>
            </a:r>
            <a:r>
              <a:rPr lang="en-US" u="sng" dirty="0" smtClean="0"/>
              <a:t>declare</a:t>
            </a:r>
            <a:r>
              <a:rPr lang="en-US" dirty="0" smtClean="0"/>
              <a:t> it</a:t>
            </a:r>
          </a:p>
          <a:p>
            <a:r>
              <a:rPr lang="en-US" dirty="0" smtClean="0"/>
              <a:t>You also need to </a:t>
            </a:r>
            <a:r>
              <a:rPr lang="en-US" u="sng" dirty="0" smtClean="0"/>
              <a:t>initialize</a:t>
            </a:r>
            <a:r>
              <a:rPr lang="en-US" dirty="0" smtClean="0"/>
              <a:t> it before using it</a:t>
            </a:r>
          </a:p>
          <a:p>
            <a:pPr lvl="1"/>
            <a:r>
              <a:rPr lang="en-US" dirty="0" smtClean="0"/>
              <a:t>Use the assignment operator (equal sign)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mascotUMBC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"dog"</a:t>
            </a: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newStudents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1538</a:t>
            </a: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dogsAreGood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114802" y="3938381"/>
            <a:ext cx="2751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802608" y="4396375"/>
            <a:ext cx="548640" cy="54864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33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Expressions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90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Programs manipulate data</a:t>
            </a:r>
          </a:p>
          <a:p>
            <a:pPr lvl="1"/>
            <a:r>
              <a:rPr lang="en-US" sz="3200" dirty="0" smtClean="0"/>
              <a:t>Allows us to do interesting things</a:t>
            </a:r>
          </a:p>
          <a:p>
            <a:endParaRPr lang="en-US" dirty="0" smtClean="0"/>
          </a:p>
          <a:p>
            <a:r>
              <a:rPr lang="en-US" dirty="0"/>
              <a:t>Expressions calculate new data values</a:t>
            </a:r>
          </a:p>
          <a:p>
            <a:endParaRPr lang="en-US" dirty="0" smtClean="0"/>
          </a:p>
          <a:p>
            <a:r>
              <a:rPr lang="en-US" dirty="0" smtClean="0"/>
              <a:t>Use </a:t>
            </a:r>
            <a:r>
              <a:rPr lang="en-US" dirty="0"/>
              <a:t>assignment operator to set new value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57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4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priceCandy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0.58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totalCost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priceCandy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273227" y="2651144"/>
            <a:ext cx="2751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89641" y="3132960"/>
            <a:ext cx="540164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01143" y="2050979"/>
            <a:ext cx="145582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variable being set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59755" y="3249016"/>
            <a:ext cx="227734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value (a “literal”)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046706" y="3363576"/>
            <a:ext cx="1764554" cy="1255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Left Brace 8"/>
          <p:cNvSpPr/>
          <p:nvPr/>
        </p:nvSpPr>
        <p:spPr>
          <a:xfrm rot="5400000">
            <a:off x="1617814" y="2203134"/>
            <a:ext cx="422481" cy="173203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807872" y="4983410"/>
            <a:ext cx="150732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expression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Left Brace 15"/>
          <p:cNvSpPr/>
          <p:nvPr/>
        </p:nvSpPr>
        <p:spPr>
          <a:xfrm rot="16200000">
            <a:off x="5772476" y="2467453"/>
            <a:ext cx="422481" cy="4621365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1117" y="4633879"/>
            <a:ext cx="3054328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6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  <p:bldP spid="9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Syllabus</a:t>
            </a:r>
          </a:p>
          <a:p>
            <a:pPr lvl="1"/>
            <a:r>
              <a:rPr lang="en-US" dirty="0" smtClean="0"/>
              <a:t>Grading scheme</a:t>
            </a:r>
          </a:p>
          <a:p>
            <a:pPr lvl="1"/>
            <a:r>
              <a:rPr lang="en-US" dirty="0" smtClean="0"/>
              <a:t>Academic </a:t>
            </a:r>
            <a:r>
              <a:rPr lang="en-US" dirty="0"/>
              <a:t>Integrity Policy</a:t>
            </a:r>
          </a:p>
          <a:p>
            <a:pPr lvl="2"/>
            <a:r>
              <a:rPr lang="en-US" dirty="0"/>
              <a:t>(Collaboration Policy</a:t>
            </a:r>
            <a:r>
              <a:rPr lang="en-US" dirty="0" smtClean="0"/>
              <a:t>)</a:t>
            </a:r>
          </a:p>
          <a:p>
            <a:r>
              <a:rPr lang="en-US" dirty="0" smtClean="0"/>
              <a:t>Getting Help</a:t>
            </a:r>
          </a:p>
          <a:p>
            <a:pPr lvl="1"/>
            <a:r>
              <a:rPr lang="en-US" dirty="0" smtClean="0"/>
              <a:t>Office hours</a:t>
            </a:r>
          </a:p>
          <a:p>
            <a:r>
              <a:rPr lang="en-US" sz="3200" dirty="0" smtClean="0"/>
              <a:t>Programming Mindset</a:t>
            </a:r>
          </a:p>
          <a:p>
            <a:pPr lvl="1"/>
            <a:r>
              <a:rPr lang="en-US" sz="2800" dirty="0" smtClean="0"/>
              <a:t>“Failure” (isn’t really failure)</a:t>
            </a:r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37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Mistake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new programmers mix up the left and right hand sides of the assignment operator</a:t>
            </a:r>
            <a:endParaRPr lang="en-US" dirty="0"/>
          </a:p>
          <a:p>
            <a:pPr lvl="1"/>
            <a:r>
              <a:rPr lang="en-US" dirty="0" smtClean="0"/>
              <a:t>Variable being set must be on the </a:t>
            </a:r>
            <a:r>
              <a:rPr lang="en-US" b="1" i="1" dirty="0" smtClean="0"/>
              <a:t>left</a:t>
            </a:r>
          </a:p>
          <a:p>
            <a:pPr lvl="1"/>
            <a:r>
              <a:rPr lang="en-US" dirty="0" smtClean="0"/>
              <a:t>Expression is on the </a:t>
            </a:r>
            <a:r>
              <a:rPr lang="en-US" b="1" i="1" dirty="0" smtClean="0"/>
              <a:t>right</a:t>
            </a:r>
          </a:p>
          <a:p>
            <a:pPr lvl="1"/>
            <a:r>
              <a:rPr lang="en-US" dirty="0" smtClean="0"/>
              <a:t>Evaluate the expression </a:t>
            </a:r>
            <a:r>
              <a:rPr lang="en-US" u="sng" dirty="0" smtClean="0"/>
              <a:t>first</a:t>
            </a:r>
            <a:r>
              <a:rPr lang="en-US" dirty="0" smtClean="0"/>
              <a:t>, then assign the value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993570" y="4822140"/>
            <a:ext cx="4621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+ 1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3570" y="5716893"/>
            <a:ext cx="4621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+ 1 = </a:t>
            </a: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08149" y="5224450"/>
            <a:ext cx="10347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10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08149" y="4329697"/>
            <a:ext cx="10347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10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1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many different kinds of variables!</a:t>
            </a:r>
          </a:p>
          <a:p>
            <a:pPr lvl="1"/>
            <a:r>
              <a:rPr lang="en-US" sz="3200" dirty="0"/>
              <a:t>Numbers</a:t>
            </a:r>
            <a:endParaRPr lang="en-US" dirty="0"/>
          </a:p>
          <a:p>
            <a:pPr lvl="2"/>
            <a:r>
              <a:rPr lang="en-US" sz="3200" dirty="0"/>
              <a:t>Whole numbers	(Integers)</a:t>
            </a:r>
          </a:p>
          <a:p>
            <a:pPr lvl="2"/>
            <a:r>
              <a:rPr lang="en-US" sz="3200" dirty="0"/>
              <a:t>Decimals				(Floats)</a:t>
            </a:r>
          </a:p>
          <a:p>
            <a:pPr lvl="1"/>
            <a:r>
              <a:rPr lang="en-US" sz="3200" dirty="0"/>
              <a:t>Booleans (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dirty="0"/>
              <a:t> and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3200" dirty="0"/>
              <a:t>)</a:t>
            </a:r>
          </a:p>
          <a:p>
            <a:pPr lvl="1"/>
            <a:r>
              <a:rPr lang="en-US" sz="3200" dirty="0"/>
              <a:t>Strings (collections of characters)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700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 Types: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742" y="1969364"/>
            <a:ext cx="8578517" cy="4156799"/>
          </a:xfrm>
        </p:spPr>
        <p:txBody>
          <a:bodyPr/>
          <a:lstStyle/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aString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sz="3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class"</a:t>
            </a:r>
            <a:endParaRPr lang="en-US" sz="36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float_1   = 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1.12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myBool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= </a:t>
            </a:r>
            <a:r>
              <a:rPr lang="en-US" sz="3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anInteger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7</a:t>
            </a:r>
          </a:p>
          <a:p>
            <a:pPr marL="400050" lvl="1" indent="0">
              <a:spcBef>
                <a:spcPts val="0"/>
              </a:spcBef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dogName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</a:t>
            </a:r>
            <a:r>
              <a:rPr lang="en-US" sz="3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"Ms. </a:t>
            </a:r>
            <a:r>
              <a:rPr lang="en-US" sz="36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Wuffington</a:t>
            </a:r>
            <a:r>
              <a:rPr lang="en-US" sz="3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classCode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201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3600" dirty="0" smtClean="0"/>
          </a:p>
          <a:p>
            <a:endParaRPr lang="en-US" sz="4000" dirty="0"/>
          </a:p>
          <a:p>
            <a:endParaRPr lang="en-US" sz="4000" dirty="0" smtClean="0"/>
          </a:p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017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Usage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Variables are designed for storing </a:t>
            </a:r>
            <a:r>
              <a:rPr lang="en-US" dirty="0" smtClean="0"/>
              <a:t>information  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Any piece of information </a:t>
            </a:r>
            <a:r>
              <a:rPr lang="en-US" dirty="0" smtClean="0"/>
              <a:t>your </a:t>
            </a:r>
            <a:r>
              <a:rPr lang="en-US" dirty="0"/>
              <a:t>program </a:t>
            </a:r>
            <a:r>
              <a:rPr lang="en-US" dirty="0" smtClean="0"/>
              <a:t>uses </a:t>
            </a:r>
            <a:br>
              <a:rPr lang="en-US" dirty="0" smtClean="0"/>
            </a:br>
            <a:r>
              <a:rPr lang="en-US" dirty="0" smtClean="0"/>
              <a:t>or records </a:t>
            </a:r>
            <a:r>
              <a:rPr lang="en-US" u="sng" dirty="0"/>
              <a:t>must</a:t>
            </a:r>
            <a:r>
              <a:rPr lang="en-US" dirty="0"/>
              <a:t> be stored in a </a:t>
            </a:r>
            <a:r>
              <a:rPr lang="en-US" dirty="0" smtClean="0"/>
              <a:t>variable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Python doesn’t have a “short term memory,” so everything needs to be written down for 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84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Literals and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54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Literals in Python are values you use “literally”</a:t>
            </a:r>
          </a:p>
          <a:p>
            <a:pPr lvl="1"/>
            <a:r>
              <a:rPr lang="en-US" dirty="0" smtClean="0"/>
              <a:t>Can be assigned to a variable or not</a:t>
            </a:r>
          </a:p>
          <a:p>
            <a:pPr lvl="3"/>
            <a:endParaRPr lang="en-US" dirty="0"/>
          </a:p>
          <a:p>
            <a:r>
              <a:rPr lang="en-US" dirty="0" smtClean="0"/>
              <a:t>For example:</a:t>
            </a:r>
          </a:p>
          <a:p>
            <a:pPr lvl="1"/>
            <a:r>
              <a:rPr lang="en-US" dirty="0" smtClean="0"/>
              <a:t>2 is an integer literal</a:t>
            </a:r>
          </a:p>
          <a:p>
            <a:pPr lvl="1"/>
            <a:r>
              <a:rPr lang="en-US" dirty="0" smtClean="0"/>
              <a:t>“Hello” is a string literal</a:t>
            </a:r>
          </a:p>
          <a:p>
            <a:pPr lvl="1"/>
            <a:r>
              <a:rPr lang="en-US" dirty="0" smtClean="0"/>
              <a:t>4.0 is a float literal</a:t>
            </a:r>
          </a:p>
          <a:p>
            <a:pPr lvl="1"/>
            <a:r>
              <a:rPr lang="en-US" dirty="0" smtClean="0"/>
              <a:t>False is a Boolean literal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890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Literals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expression below assigns the string </a:t>
            </a:r>
            <a:br>
              <a:rPr lang="en-US" dirty="0" smtClean="0"/>
            </a:br>
            <a:r>
              <a:rPr lang="en-US" dirty="0" smtClean="0"/>
              <a:t>literal “CMSC” to a variable called major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major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"CMSC"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 expression below prints the integer </a:t>
            </a:r>
            <a:br>
              <a:rPr lang="en-US" dirty="0" smtClean="0"/>
            </a:br>
            <a:r>
              <a:rPr lang="en-US" dirty="0" smtClean="0"/>
              <a:t>literal 50 without assigning it to a variable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(50)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63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Operators are special symbols that allow Python to perform different operations</a:t>
            </a:r>
          </a:p>
          <a:p>
            <a:pPr lvl="3"/>
            <a:endParaRPr lang="en-US" dirty="0"/>
          </a:p>
          <a:p>
            <a:r>
              <a:rPr lang="en-US" dirty="0" smtClean="0"/>
              <a:t>There are many types of operators</a:t>
            </a:r>
          </a:p>
          <a:p>
            <a:pPr lvl="1"/>
            <a:r>
              <a:rPr lang="en-US" dirty="0" smtClean="0"/>
              <a:t>Mathematical</a:t>
            </a:r>
          </a:p>
          <a:p>
            <a:pPr lvl="1"/>
            <a:r>
              <a:rPr lang="en-US" dirty="0" smtClean="0"/>
              <a:t>Comparison</a:t>
            </a:r>
          </a:p>
          <a:p>
            <a:pPr lvl="1"/>
            <a:r>
              <a:rPr lang="en-US" dirty="0" smtClean="0"/>
              <a:t>Assignment</a:t>
            </a:r>
          </a:p>
          <a:p>
            <a:pPr lvl="1"/>
            <a:r>
              <a:rPr lang="en-US" dirty="0" smtClean="0"/>
              <a:t>Logical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27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won’t cover all the types in detail today, </a:t>
            </a:r>
            <a:br>
              <a:rPr lang="en-US" dirty="0" smtClean="0"/>
            </a:br>
            <a:r>
              <a:rPr lang="en-US" dirty="0" smtClean="0"/>
              <a:t>but here are some simple examples</a:t>
            </a:r>
          </a:p>
          <a:p>
            <a:pPr lvl="3"/>
            <a:endParaRPr lang="en-US" sz="1100" dirty="0"/>
          </a:p>
          <a:p>
            <a:r>
              <a:rPr lang="en-US" dirty="0" smtClean="0"/>
              <a:t>Mathematical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     -     *     /     %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Comparison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    &lt;=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!=    &gt;=    ==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Assignment	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    +=    *=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003081" y="5476077"/>
            <a:ext cx="249046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we’ll cover the “weird” ones later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30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Print </a:t>
            </a:r>
            <a:r>
              <a:rPr lang="en-US" dirty="0"/>
              <a:t>the </a:t>
            </a:r>
            <a:r>
              <a:rPr lang="en-US" dirty="0" smtClean="0"/>
              <a:t>value of the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myDog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Remember to assign </a:t>
            </a:r>
            <a:r>
              <a:rPr lang="en-US" dirty="0"/>
              <a:t>a </a:t>
            </a:r>
            <a:r>
              <a:rPr lang="en-US" dirty="0" smtClean="0"/>
              <a:t>value </a:t>
            </a:r>
            <a:r>
              <a:rPr lang="en-US" dirty="0"/>
              <a:t>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myDog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first!</a:t>
            </a:r>
          </a:p>
          <a:p>
            <a:pPr lvl="3"/>
            <a:endParaRPr lang="en" dirty="0"/>
          </a:p>
          <a:p>
            <a:r>
              <a:rPr lang="en-US" dirty="0" smtClean="0"/>
              <a:t>Set a value for a </a:t>
            </a:r>
            <a:r>
              <a:rPr lang="en-US" dirty="0"/>
              <a:t>variable called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bill</a:t>
            </a:r>
            <a:r>
              <a:rPr lang="en-US" dirty="0"/>
              <a:t>, and calculate </a:t>
            </a:r>
            <a:r>
              <a:rPr lang="en-US" dirty="0" smtClean="0"/>
              <a:t>and print the </a:t>
            </a:r>
            <a:r>
              <a:rPr lang="en-US" dirty="0"/>
              <a:t>15% tip for that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bill</a:t>
            </a:r>
          </a:p>
          <a:p>
            <a:pPr lvl="3"/>
            <a:endParaRPr lang="en" dirty="0"/>
          </a:p>
          <a:p>
            <a:r>
              <a:rPr lang="en-US" dirty="0" smtClean="0"/>
              <a:t>Create your own expression using at least two variables, and print out the result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051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Input </a:t>
            </a:r>
            <a:r>
              <a:rPr lang="en-US" dirty="0"/>
              <a:t>and </a:t>
            </a:r>
            <a:r>
              <a:rPr lang="en-US" dirty="0" smtClean="0"/>
              <a:t>Output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93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Output is text that is printed to the screen</a:t>
            </a:r>
          </a:p>
          <a:p>
            <a:pPr lvl="1"/>
            <a:r>
              <a:rPr lang="en-US" sz="3200" dirty="0" smtClean="0"/>
              <a:t>So the user can see it</a:t>
            </a:r>
          </a:p>
          <a:p>
            <a:endParaRPr lang="en-US" dirty="0"/>
          </a:p>
          <a:p>
            <a:r>
              <a:rPr lang="en-US" dirty="0" smtClean="0"/>
              <a:t>The command for this 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endParaRPr lang="en-US" dirty="0" smtClean="0"/>
          </a:p>
          <a:p>
            <a:pPr lvl="1"/>
            <a:r>
              <a:rPr lang="en-US" dirty="0" smtClean="0"/>
              <a:t>Use the keyword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dirty="0" smtClean="0"/>
              <a:t>” and put what you </a:t>
            </a:r>
            <a:br>
              <a:rPr lang="en-US" dirty="0" smtClean="0"/>
            </a:br>
            <a:r>
              <a:rPr lang="en-US" dirty="0" smtClean="0"/>
              <a:t>want to be displayed in parentheses after it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378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(3, 4,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answer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3 4 7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answer is 7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266809" y="3818531"/>
            <a:ext cx="292018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does this output to the screen?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8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the following code snippet print?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 * 5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 =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result is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:"</a:t>
            </a:r>
            <a:endParaRPr lang="en-US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(c, 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Your result is: 50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57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the following code snippet print?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756740" y="3573379"/>
            <a:ext cx="4340513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  <a:cs typeface="Courier New" panose="02070309020205020404" pitchFamily="49" charset="0"/>
              </a:rPr>
              <a:t>There are </a:t>
            </a:r>
            <a:r>
              <a:rPr lang="en-US" sz="3200" dirty="0" smtClean="0">
                <a:latin typeface="+mj-lt"/>
                <a:cs typeface="Courier New" panose="02070309020205020404" pitchFamily="49" charset="0"/>
              </a:rPr>
              <a:t>a few possible </a:t>
            </a:r>
            <a:r>
              <a:rPr lang="en-US" sz="3200" dirty="0">
                <a:latin typeface="+mj-lt"/>
                <a:cs typeface="Courier New" panose="02070309020205020404" pitchFamily="49" charset="0"/>
              </a:rPr>
              <a:t>options for what this could do!  Any guesses?</a:t>
            </a:r>
          </a:p>
        </p:txBody>
      </p:sp>
    </p:spTree>
    <p:extLst>
      <p:ext uri="{BB962C8B-B14F-4D97-AF65-F5344CB8AC3E}">
        <p14:creationId xmlns:p14="http://schemas.microsoft.com/office/powerpoint/2010/main" val="361748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4"/>
          <a:stretch/>
        </p:blipFill>
        <p:spPr>
          <a:xfrm rot="10800000">
            <a:off x="5688882" y="3836709"/>
            <a:ext cx="3455118" cy="27327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 it print out 10?</a:t>
            </a:r>
          </a:p>
          <a:p>
            <a:pPr lvl="3"/>
            <a:endParaRPr lang="en-US" dirty="0"/>
          </a:p>
          <a:p>
            <a:r>
              <a:rPr lang="en-US" dirty="0" smtClean="0"/>
              <a:t>When </a:t>
            </a:r>
            <a:r>
              <a:rPr lang="en-US" dirty="0"/>
              <a:t>you set one variable equal to another, they </a:t>
            </a:r>
            <a:r>
              <a:rPr lang="en-US" u="sng" dirty="0"/>
              <a:t>don’t</a:t>
            </a:r>
            <a:r>
              <a:rPr lang="en-US" dirty="0"/>
              <a:t> become </a:t>
            </a:r>
            <a:r>
              <a:rPr lang="en-US" dirty="0" smtClean="0"/>
              <a:t>linked!</a:t>
            </a:r>
          </a:p>
          <a:p>
            <a:pPr lvl="1"/>
            <a:r>
              <a:rPr lang="en-US" sz="3000" dirty="0" smtClean="0"/>
              <a:t>They are separate </a:t>
            </a:r>
            <a:r>
              <a:rPr lang="en-US" sz="3000" u="sng" dirty="0" smtClean="0"/>
              <a:t>copies</a:t>
            </a:r>
            <a:r>
              <a:rPr lang="en-US" sz="3000" dirty="0" smtClean="0"/>
              <a:t> of a value</a:t>
            </a:r>
          </a:p>
          <a:p>
            <a:pPr lvl="3"/>
            <a:endParaRPr lang="en-US" dirty="0"/>
          </a:p>
          <a:p>
            <a:r>
              <a:rPr lang="en-US" dirty="0" smtClean="0"/>
              <a:t>After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dirty="0"/>
              <a:t> is set to </a:t>
            </a:r>
            <a:r>
              <a:rPr lang="en-US" dirty="0" smtClean="0"/>
              <a:t>10, it no </a:t>
            </a:r>
            <a:r>
              <a:rPr lang="en-US" dirty="0"/>
              <a:t>longer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has anything </a:t>
            </a:r>
            <a:r>
              <a:rPr lang="en-US" dirty="0"/>
              <a:t>else to do with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141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14" name="Left Arrow 13"/>
          <p:cNvSpPr/>
          <p:nvPr/>
        </p:nvSpPr>
        <p:spPr>
          <a:xfrm rot="10800000">
            <a:off x="104275" y="1943002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02662" y="4436229"/>
            <a:ext cx="2162361" cy="1671741"/>
            <a:chOff x="502662" y="4436229"/>
            <a:chExt cx="2162361" cy="167174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662" y="4436229"/>
              <a:ext cx="2162361" cy="1671741"/>
            </a:xfrm>
            <a:prstGeom prst="rect">
              <a:avLst/>
            </a:prstGeom>
          </p:spPr>
        </p:pic>
        <p:sp>
          <p:nvSpPr>
            <p:cNvPr id="13" name="Folded Corner 12"/>
            <p:cNvSpPr/>
            <p:nvPr/>
          </p:nvSpPr>
          <p:spPr>
            <a:xfrm rot="10800000" flipH="1">
              <a:off x="1186186" y="4559836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662" y="4768133"/>
              <a:ext cx="2071506" cy="1335576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1519615" y="5105702"/>
              <a:ext cx="52610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 smtClean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</a:t>
              </a:r>
              <a:endParaRPr lang="en-US" sz="54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112332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72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5" y="2367923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/>
          <p:cNvSpPr/>
          <p:nvPr/>
        </p:nvSpPr>
        <p:spPr>
          <a:xfrm rot="16200000" flipH="1" flipV="1">
            <a:off x="2200708" y="3504373"/>
            <a:ext cx="1618525" cy="2244572"/>
          </a:xfrm>
          <a:prstGeom prst="arc">
            <a:avLst>
              <a:gd name="adj1" fmla="val 6232040"/>
              <a:gd name="adj2" fmla="val 15363412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436229"/>
            <a:ext cx="2162361" cy="1671741"/>
          </a:xfrm>
          <a:prstGeom prst="rect">
            <a:avLst/>
          </a:prstGeom>
        </p:spPr>
      </p:pic>
      <p:sp>
        <p:nvSpPr>
          <p:cNvPr id="41" name="Folded Corner 40"/>
          <p:cNvSpPr/>
          <p:nvPr/>
        </p:nvSpPr>
        <p:spPr>
          <a:xfrm rot="10800000" flipH="1">
            <a:off x="1186186" y="4559836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1112332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768133"/>
            <a:ext cx="2071506" cy="1335576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1519615" y="5105702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186296" y="4449977"/>
            <a:ext cx="2162361" cy="1671741"/>
            <a:chOff x="3186296" y="4449977"/>
            <a:chExt cx="2162361" cy="1671741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6296" y="4449977"/>
              <a:ext cx="2162361" cy="1671741"/>
            </a:xfrm>
            <a:prstGeom prst="rect">
              <a:avLst/>
            </a:prstGeom>
          </p:spPr>
        </p:pic>
        <p:sp>
          <p:nvSpPr>
            <p:cNvPr id="46" name="Folded Corner 45"/>
            <p:cNvSpPr/>
            <p:nvPr/>
          </p:nvSpPr>
          <p:spPr>
            <a:xfrm rot="10800000" flipH="1">
              <a:off x="3869820" y="4573584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6296" y="4781881"/>
              <a:ext cx="2071506" cy="1335576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4250887" y="5189967"/>
              <a:ext cx="55656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 smtClean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b</a:t>
              </a:r>
              <a:endParaRPr lang="en-US" sz="54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sp>
        <p:nvSpPr>
          <p:cNvPr id="47" name="Rectangle 46"/>
          <p:cNvSpPr/>
          <p:nvPr/>
        </p:nvSpPr>
        <p:spPr>
          <a:xfrm>
            <a:off x="3795966" y="4645430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55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3" y="2898843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436229"/>
            <a:ext cx="2162361" cy="1671741"/>
          </a:xfrm>
          <a:prstGeom prst="rect">
            <a:avLst/>
          </a:prstGeom>
        </p:spPr>
      </p:pic>
      <p:sp>
        <p:nvSpPr>
          <p:cNvPr id="15" name="Folded Corner 14"/>
          <p:cNvSpPr/>
          <p:nvPr/>
        </p:nvSpPr>
        <p:spPr>
          <a:xfrm rot="10800000" flipH="1">
            <a:off x="1186332" y="4559836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112478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8213462" flipH="1">
            <a:off x="1570334" y="4648111"/>
            <a:ext cx="108262" cy="710119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112332" y="4559836"/>
            <a:ext cx="974558" cy="1050587"/>
            <a:chOff x="1112332" y="4559836"/>
            <a:chExt cx="974558" cy="1050587"/>
          </a:xfrm>
        </p:grpSpPr>
        <p:sp>
          <p:nvSpPr>
            <p:cNvPr id="25" name="Folded Corner 24"/>
            <p:cNvSpPr/>
            <p:nvPr/>
          </p:nvSpPr>
          <p:spPr>
            <a:xfrm rot="10800000" flipH="1">
              <a:off x="1186186" y="4559836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112332" y="4631682"/>
              <a:ext cx="974558" cy="729748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3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768133"/>
            <a:ext cx="2071506" cy="1335576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519615" y="5105702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449977"/>
            <a:ext cx="2162361" cy="1671741"/>
          </a:xfrm>
          <a:prstGeom prst="rect">
            <a:avLst/>
          </a:prstGeom>
        </p:spPr>
      </p:pic>
      <p:sp>
        <p:nvSpPr>
          <p:cNvPr id="34" name="Folded Corner 33"/>
          <p:cNvSpPr/>
          <p:nvPr/>
        </p:nvSpPr>
        <p:spPr>
          <a:xfrm rot="10800000" flipH="1">
            <a:off x="3869820" y="4573584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795966" y="4645430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781881"/>
            <a:ext cx="2071506" cy="1335576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4250887" y="5189967"/>
            <a:ext cx="5565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b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7966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3" y="3416200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986899" y="3657230"/>
            <a:ext cx="2831993" cy="76944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+mj-lt"/>
                <a:cs typeface="Courier New" panose="02070309020205020404" pitchFamily="49" charset="0"/>
              </a:rPr>
              <a:t>output: </a:t>
            </a:r>
            <a:r>
              <a:rPr lang="en-US" sz="4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4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836976" y="368422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sz="4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6" name="Arc 25"/>
          <p:cNvSpPr/>
          <p:nvPr/>
        </p:nvSpPr>
        <p:spPr>
          <a:xfrm rot="16200000" flipH="1" flipV="1">
            <a:off x="4669050" y="2400577"/>
            <a:ext cx="3424715" cy="3832422"/>
          </a:xfrm>
          <a:prstGeom prst="arc">
            <a:avLst>
              <a:gd name="adj1" fmla="val 5364968"/>
              <a:gd name="adj2" fmla="val 14531030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436229"/>
            <a:ext cx="2162361" cy="1671741"/>
          </a:xfrm>
          <a:prstGeom prst="rect">
            <a:avLst/>
          </a:prstGeom>
        </p:spPr>
      </p:pic>
      <p:sp>
        <p:nvSpPr>
          <p:cNvPr id="29" name="Folded Corner 28"/>
          <p:cNvSpPr/>
          <p:nvPr/>
        </p:nvSpPr>
        <p:spPr>
          <a:xfrm rot="10800000" flipH="1">
            <a:off x="1186186" y="4559836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1112332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3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768133"/>
            <a:ext cx="2071506" cy="1335576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1519615" y="5105702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449977"/>
            <a:ext cx="2162361" cy="1671741"/>
          </a:xfrm>
          <a:prstGeom prst="rect">
            <a:avLst/>
          </a:prstGeom>
        </p:spPr>
      </p:pic>
      <p:sp>
        <p:nvSpPr>
          <p:cNvPr id="34" name="Folded Corner 33"/>
          <p:cNvSpPr/>
          <p:nvPr/>
        </p:nvSpPr>
        <p:spPr>
          <a:xfrm rot="10800000" flipH="1">
            <a:off x="3869820" y="4573584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795966" y="4645430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781881"/>
            <a:ext cx="2071506" cy="1335576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4250887" y="5189967"/>
            <a:ext cx="5565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b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8291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5" grpId="0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start learning Python</a:t>
            </a:r>
          </a:p>
          <a:p>
            <a:r>
              <a:rPr lang="en-US" dirty="0" smtClean="0"/>
              <a:t>To learn about variables</a:t>
            </a:r>
          </a:p>
          <a:p>
            <a:pPr lvl="1"/>
            <a:r>
              <a:rPr lang="en-US" dirty="0" smtClean="0"/>
              <a:t>How to use them</a:t>
            </a:r>
          </a:p>
          <a:p>
            <a:pPr lvl="1"/>
            <a:r>
              <a:rPr lang="en-US" dirty="0" smtClean="0"/>
              <a:t>Different types</a:t>
            </a:r>
          </a:p>
          <a:p>
            <a:r>
              <a:rPr lang="en-US" dirty="0" smtClean="0"/>
              <a:t>To learn how to use input and output</a:t>
            </a:r>
          </a:p>
          <a:p>
            <a:pPr lvl="1"/>
            <a:r>
              <a:rPr lang="en-US" dirty="0" smtClean="0"/>
              <a:t>To do interesting things with our program</a:t>
            </a:r>
          </a:p>
          <a:p>
            <a:r>
              <a:rPr lang="en-US" dirty="0" smtClean="0"/>
              <a:t>Written programs vs Python interpreter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693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2263" cy="4156799"/>
          </a:xfrm>
        </p:spPr>
        <p:txBody>
          <a:bodyPr/>
          <a:lstStyle/>
          <a:p>
            <a:r>
              <a:rPr lang="en-US" dirty="0" smtClean="0"/>
              <a:t>Input is information we get from the user</a:t>
            </a:r>
          </a:p>
          <a:p>
            <a:pPr lvl="1"/>
            <a:r>
              <a:rPr lang="en-US" dirty="0" smtClean="0"/>
              <a:t>We must tell them what we want first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a 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/>
              <a:t>The input </a:t>
            </a:r>
            <a:r>
              <a:rPr lang="en-US" dirty="0" smtClean="0"/>
              <a:t>and output </a:t>
            </a:r>
            <a:r>
              <a:rPr lang="en-US" dirty="0"/>
              <a:t>will look like this: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number: 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801523" y="523324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83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Input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06327" cy="4156799"/>
          </a:xfrm>
        </p:spPr>
        <p:txBody>
          <a:bodyPr/>
          <a:lstStyle/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smtClean="0"/>
              <a:t>Takes the text the user entered and stores it</a:t>
            </a:r>
          </a:p>
          <a:p>
            <a:pPr lvl="1"/>
            <a:r>
              <a:rPr lang="en-US" dirty="0" smtClean="0"/>
              <a:t>In the variable named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You can do this as many times as you like!</a:t>
            </a:r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another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userNum2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new number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userAge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your age: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583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as a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Everything that is stored via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will come through in the form of a string</a:t>
            </a:r>
          </a:p>
          <a:p>
            <a:pPr lvl="3"/>
            <a:endParaRPr lang="en-US" dirty="0"/>
          </a:p>
          <a:p>
            <a:r>
              <a:rPr lang="en-US" dirty="0" smtClean="0"/>
              <a:t>There is a </a:t>
            </a:r>
            <a:r>
              <a:rPr lang="en-US" dirty="0"/>
              <a:t>difference between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"10"</a:t>
            </a:r>
            <a:r>
              <a:rPr lang="en-US" dirty="0"/>
              <a:t> and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10" </a:t>
            </a:r>
            <a:r>
              <a:rPr lang="en-US" dirty="0" smtClean="0"/>
              <a:t>is a string containing two characters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10  </a:t>
            </a:r>
            <a:r>
              <a:rPr lang="en-US" dirty="0" smtClean="0"/>
              <a:t>is understood by Python as a number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178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from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To turn an </a:t>
            </a:r>
            <a:r>
              <a:rPr lang="en-US" dirty="0" smtClean="0"/>
              <a:t>input string </a:t>
            </a:r>
            <a:r>
              <a:rPr lang="en-US" dirty="0"/>
              <a:t>into a number,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you </a:t>
            </a:r>
            <a:r>
              <a:rPr lang="en-US" dirty="0"/>
              <a:t>can do the following: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number: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int</a:t>
            </a:r>
            <a:r>
              <a:rPr lang="en-US" dirty="0" smtClean="0"/>
              <a:t>” stands </a:t>
            </a:r>
            <a:r>
              <a:rPr lang="en-US" dirty="0"/>
              <a:t>for </a:t>
            </a:r>
            <a:r>
              <a:rPr lang="en-US" dirty="0" smtClean="0"/>
              <a:t>“integer” (a whole number)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You can also do it in one line: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179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from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85243" cy="4517689"/>
          </a:xfrm>
        </p:spPr>
        <p:txBody>
          <a:bodyPr/>
          <a:lstStyle/>
          <a:p>
            <a:r>
              <a:rPr lang="en-US" dirty="0"/>
              <a:t>We can cast to other data types as well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GPA: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endParaRPr lang="en-US" dirty="0" smtClean="0"/>
          </a:p>
          <a:p>
            <a:r>
              <a:rPr lang="en-US" dirty="0" smtClean="0"/>
              <a:t>Do </a:t>
            </a:r>
            <a:r>
              <a:rPr lang="en-US" dirty="0"/>
              <a:t>you think the </a:t>
            </a:r>
            <a:r>
              <a:rPr lang="en-US" dirty="0" smtClean="0"/>
              <a:t>string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"1,024" </a:t>
            </a:r>
            <a:r>
              <a:rPr lang="en-US" dirty="0"/>
              <a:t>will work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if </a:t>
            </a:r>
            <a:r>
              <a:rPr lang="en-US" dirty="0"/>
              <a:t>we try to cast it as an integer</a:t>
            </a:r>
            <a:r>
              <a:rPr lang="en-US" dirty="0" smtClean="0"/>
              <a:t>? Why?</a:t>
            </a:r>
          </a:p>
          <a:p>
            <a:r>
              <a:rPr lang="en-US" dirty="0" smtClean="0"/>
              <a:t>It won’t work</a:t>
            </a:r>
          </a:p>
          <a:p>
            <a:pPr lvl="1"/>
            <a:r>
              <a:rPr lang="en-US" dirty="0" smtClean="0"/>
              <a:t>The comma character isn’t a number</a:t>
            </a:r>
            <a:endParaRPr lang="en-US" dirty="0"/>
          </a:p>
          <a:p>
            <a:pPr lvl="3"/>
            <a:endParaRPr lang="en-US" dirty="0" smtClean="0"/>
          </a:p>
          <a:p>
            <a:pPr marL="1371600" lvl="3" indent="0">
              <a:buNone/>
            </a:pPr>
            <a:endParaRPr lang="en-US" dirty="0" smtClean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56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Written Programs vs </a:t>
            </a:r>
            <a:br>
              <a:rPr lang="en-US" dirty="0" smtClean="0"/>
            </a:br>
            <a:r>
              <a:rPr lang="en-US" dirty="0" smtClean="0"/>
              <a:t>Python Interpreter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Started Python Today!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ways to use </a:t>
            </a:r>
            <a:r>
              <a:rPr lang="en-US" dirty="0" smtClean="0"/>
              <a:t>Python</a:t>
            </a:r>
          </a:p>
          <a:p>
            <a:endParaRPr lang="en-US" dirty="0"/>
          </a:p>
          <a:p>
            <a:pPr lvl="1"/>
            <a:r>
              <a:rPr lang="en-US" sz="3200" dirty="0" smtClean="0"/>
              <a:t>You </a:t>
            </a:r>
            <a:r>
              <a:rPr lang="en-US" sz="3200" dirty="0"/>
              <a:t>can write a program as a series of instructions in a file and then execute it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You can also test simple Python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commands </a:t>
            </a:r>
            <a:r>
              <a:rPr lang="en-US" sz="3200" dirty="0"/>
              <a:t>in the Python </a:t>
            </a:r>
            <a:r>
              <a:rPr lang="en-US" sz="3200" dirty="0" smtClean="0"/>
              <a:t>interpreter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878306" y="2785241"/>
            <a:ext cx="7060384" cy="1388148"/>
            <a:chOff x="928048" y="2569703"/>
            <a:chExt cx="6673755" cy="1388148"/>
          </a:xfrm>
        </p:grpSpPr>
        <p:sp>
          <p:nvSpPr>
            <p:cNvPr id="6" name="Rounded Rectangle 5"/>
            <p:cNvSpPr/>
            <p:nvPr/>
          </p:nvSpPr>
          <p:spPr>
            <a:xfrm>
              <a:off x="928048" y="3029803"/>
              <a:ext cx="6673755" cy="928048"/>
            </a:xfrm>
            <a:prstGeom prst="roundRect">
              <a:avLst/>
            </a:prstGeom>
            <a:noFill/>
            <a:ln w="3492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18977" y="2569703"/>
              <a:ext cx="50828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rgbClr val="0070C0"/>
                  </a:solidFill>
                </a:rPr>
                <a:t>We will write programs for assignments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924622" y="4454840"/>
            <a:ext cx="6447139" cy="1385063"/>
            <a:chOff x="928048" y="2572788"/>
            <a:chExt cx="7125634" cy="1385063"/>
          </a:xfrm>
        </p:grpSpPr>
        <p:sp>
          <p:nvSpPr>
            <p:cNvPr id="9" name="Rounded Rectangle 8"/>
            <p:cNvSpPr/>
            <p:nvPr/>
          </p:nvSpPr>
          <p:spPr>
            <a:xfrm>
              <a:off x="928048" y="3029803"/>
              <a:ext cx="7125634" cy="928048"/>
            </a:xfrm>
            <a:prstGeom prst="roundRect">
              <a:avLst/>
            </a:prstGeom>
            <a:noFill/>
            <a:ln w="3492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71098" y="2572788"/>
              <a:ext cx="603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rgbClr val="0070C0"/>
                  </a:solidFill>
                </a:rPr>
                <a:t>Use the interpreter to help you test things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4405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Written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Create, write, and save a Python file (.</a:t>
            </a:r>
            <a:r>
              <a:rPr lang="en-US" dirty="0" err="1" smtClean="0"/>
              <a:t>py</a:t>
            </a:r>
            <a:r>
              <a:rPr lang="en-US" dirty="0" smtClean="0"/>
              <a:t>)</a:t>
            </a:r>
          </a:p>
          <a:p>
            <a:r>
              <a:rPr lang="en-US" dirty="0" smtClean="0"/>
              <a:t>File is run via the command line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python3 myProgram.py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File must be complete to run correctly</a:t>
            </a:r>
          </a:p>
          <a:p>
            <a:r>
              <a:rPr lang="en-US" dirty="0" smtClean="0"/>
              <a:t>Program cannot be edited on the fly</a:t>
            </a:r>
          </a:p>
          <a:p>
            <a:pPr lvl="1"/>
            <a:r>
              <a:rPr lang="en-US" dirty="0" smtClean="0"/>
              <a:t>Must be exited, file re-opened, changes made, file saved and closed, and then re-run the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033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Interpreter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“interactive” interpreter evaluates each individual line of code as it’s typed in</a:t>
            </a:r>
          </a:p>
          <a:p>
            <a:r>
              <a:rPr lang="en-US" dirty="0" smtClean="0"/>
              <a:t>Type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python3</a:t>
            </a:r>
            <a:r>
              <a:rPr lang="en-US" dirty="0" smtClean="0"/>
              <a:t>” to launch the interpreter</a:t>
            </a:r>
          </a:p>
          <a:p>
            <a:pPr lvl="3"/>
            <a:endParaRPr lang="en-US" dirty="0"/>
          </a:p>
          <a:p>
            <a:pPr marL="2743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43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</a:p>
          <a:p>
            <a:pPr marL="2743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43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</a:p>
          <a:p>
            <a:pPr marL="2743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65100" y="4194568"/>
            <a:ext cx="283881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is where the user types their code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89638" y="4013431"/>
            <a:ext cx="798702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09551" y="4577982"/>
            <a:ext cx="302329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lines without a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are Python’s response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416357" y="4759533"/>
            <a:ext cx="1339244" cy="23394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411440" y="3988310"/>
            <a:ext cx="4361234" cy="194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itchFamily="34" charset="0"/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print("Hello")</a:t>
            </a:r>
          </a:p>
          <a:p>
            <a:pPr marL="0" lvl="1" indent="0">
              <a:buFont typeface="Arial" pitchFamily="34" charset="0"/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Font typeface="Arial" pitchFamily="34" charset="0"/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4 + 7</a:t>
            </a:r>
          </a:p>
        </p:txBody>
      </p:sp>
    </p:spTree>
    <p:extLst>
      <p:ext uri="{BB962C8B-B14F-4D97-AF65-F5344CB8AC3E}">
        <p14:creationId xmlns:p14="http://schemas.microsoft.com/office/powerpoint/2010/main" val="404462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Reminder: Python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forget to use Python 3 when you run any code, whether in a program, or </a:t>
            </a:r>
            <a:br>
              <a:rPr lang="en-US" dirty="0" smtClean="0"/>
            </a:br>
            <a:r>
              <a:rPr lang="en-US" dirty="0" smtClean="0"/>
              <a:t>via the Python interpreter</a:t>
            </a:r>
          </a:p>
          <a:p>
            <a:pPr lvl="3"/>
            <a:endParaRPr lang="en-US" dirty="0"/>
          </a:p>
          <a:p>
            <a:r>
              <a:rPr lang="en-US" dirty="0" smtClean="0"/>
              <a:t>Use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python3 file.py</a:t>
            </a:r>
            <a:r>
              <a:rPr lang="en-US" dirty="0" smtClean="0"/>
              <a:t>” to run a program</a:t>
            </a:r>
          </a:p>
          <a:p>
            <a:r>
              <a:rPr lang="en-US" dirty="0" smtClean="0"/>
              <a:t>Type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python3</a:t>
            </a:r>
            <a:r>
              <a:rPr lang="en-US" dirty="0" smtClean="0"/>
              <a:t>” to turn on the interpreter</a:t>
            </a:r>
          </a:p>
          <a:p>
            <a:pPr lvl="1"/>
            <a:r>
              <a:rPr lang="en-US" dirty="0" smtClean="0"/>
              <a:t>Type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exit()</a:t>
            </a:r>
            <a:r>
              <a:rPr lang="en-US" dirty="0" smtClean="0"/>
              <a:t>” to exit the interpreter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94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59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CTRL+X,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CTRL+S</a:t>
            </a:r>
          </a:p>
          <a:p>
            <a:pPr lvl="1"/>
            <a:r>
              <a:rPr lang="en-US" dirty="0" smtClean="0"/>
              <a:t>Saves </a:t>
            </a:r>
            <a:r>
              <a:rPr lang="en-US" dirty="0"/>
              <a:t>the file and </a:t>
            </a:r>
            <a:r>
              <a:rPr lang="en-US" u="sng" dirty="0" smtClean="0"/>
              <a:t>stays</a:t>
            </a:r>
            <a:r>
              <a:rPr lang="en-US" dirty="0" smtClean="0"/>
              <a:t> </a:t>
            </a:r>
            <a:r>
              <a:rPr lang="en-US" dirty="0"/>
              <a:t>in </a:t>
            </a:r>
            <a:r>
              <a:rPr lang="en-US" dirty="0" smtClean="0"/>
              <a:t>emacs</a:t>
            </a:r>
          </a:p>
          <a:p>
            <a:pPr lvl="1"/>
            <a:r>
              <a:rPr lang="en-US" dirty="0" smtClean="0"/>
              <a:t>Allows you to keep editing the file</a:t>
            </a:r>
            <a:endParaRPr lang="en-US" dirty="0"/>
          </a:p>
          <a:p>
            <a:endParaRPr lang="en-US" dirty="0"/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CTRL+X,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CTRL+C</a:t>
            </a:r>
          </a:p>
          <a:p>
            <a:pPr lvl="1"/>
            <a:r>
              <a:rPr lang="en-US" u="sng" dirty="0" smtClean="0"/>
              <a:t>Closes</a:t>
            </a:r>
            <a:r>
              <a:rPr lang="en-US" dirty="0" smtClean="0"/>
              <a:t> emacs, does </a:t>
            </a:r>
            <a:r>
              <a:rPr lang="en-US" u="sng" dirty="0" smtClean="0"/>
              <a:t>not</a:t>
            </a:r>
            <a:r>
              <a:rPr lang="en-US" dirty="0"/>
              <a:t> </a:t>
            </a:r>
            <a:r>
              <a:rPr lang="en-US" dirty="0" smtClean="0"/>
              <a:t>automatically save the file</a:t>
            </a:r>
          </a:p>
          <a:p>
            <a:pPr lvl="1"/>
            <a:r>
              <a:rPr lang="en-US" dirty="0" smtClean="0"/>
              <a:t>Will prompt you to save if changes were made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Daily emacs Shortcut</a:t>
            </a:r>
            <a:endParaRPr lang="en-US" sz="54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115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 smtClean="0"/>
              <a:t>Your discussions (Labs) start next week!</a:t>
            </a:r>
          </a:p>
          <a:p>
            <a:pPr lvl="1"/>
            <a:r>
              <a:rPr lang="en-US" dirty="0" smtClean="0"/>
              <a:t>Go to your scheduled location and time</a:t>
            </a:r>
          </a:p>
          <a:p>
            <a:pPr lvl="1"/>
            <a:r>
              <a:rPr lang="en-US" dirty="0" smtClean="0"/>
              <a:t>Pre Lab quiz will be posted and announced on BB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Lab 1 is due </a:t>
            </a:r>
            <a:r>
              <a:rPr lang="en-US" u="sng" dirty="0" smtClean="0"/>
              <a:t>Sunday</a:t>
            </a:r>
            <a:r>
              <a:rPr lang="en-US" dirty="0" smtClean="0"/>
              <a:t>, Feb 3rd at 11:59:59 PM</a:t>
            </a:r>
          </a:p>
          <a:p>
            <a:pPr lvl="1"/>
            <a:r>
              <a:rPr lang="en-US" dirty="0" smtClean="0"/>
              <a:t>In-person labs start the week of February 4th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HW 0 is due Friday, </a:t>
            </a:r>
            <a:r>
              <a:rPr lang="en-US" smtClean="0"/>
              <a:t>Feb </a:t>
            </a:r>
            <a:r>
              <a:rPr lang="en-US" smtClean="0"/>
              <a:t>8th </a:t>
            </a:r>
            <a:r>
              <a:rPr lang="en-US" dirty="0" smtClean="0"/>
              <a:t>at 11:59:59 PM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Cardboard box:</a:t>
            </a:r>
          </a:p>
          <a:p>
            <a:pPr lvl="1"/>
            <a:r>
              <a:rPr lang="en-US" sz="1800" dirty="0" smtClean="0"/>
              <a:t>https://pixabay.com/p-220256/</a:t>
            </a:r>
          </a:p>
          <a:p>
            <a:r>
              <a:rPr lang="en-US" sz="2000" dirty="0" smtClean="0"/>
              <a:t>No cursing sign (adapted from):</a:t>
            </a:r>
          </a:p>
          <a:p>
            <a:pPr lvl="1"/>
            <a:r>
              <a:rPr lang="en-US" sz="1800" dirty="0" smtClean="0"/>
              <a:t>https</a:t>
            </a:r>
            <a:r>
              <a:rPr lang="en-US" sz="1800" dirty="0"/>
              <a:t>://www.flickr.com/photos/rtgregory/1332596877</a:t>
            </a:r>
          </a:p>
          <a:p>
            <a:r>
              <a:rPr lang="en-US" sz="2000" dirty="0"/>
              <a:t>Rock candy:</a:t>
            </a:r>
          </a:p>
          <a:p>
            <a:pPr lvl="1"/>
            <a:r>
              <a:rPr lang="en-US" sz="1800" dirty="0" smtClean="0"/>
              <a:t>https</a:t>
            </a:r>
            <a:r>
              <a:rPr lang="en-US" sz="1800" dirty="0"/>
              <a:t>://commons.wikimedia.org/wiki/File:Rock-Candy-Sticks.jpg</a:t>
            </a:r>
          </a:p>
          <a:p>
            <a:r>
              <a:rPr lang="en-US" sz="2000" dirty="0"/>
              <a:t>Broken chain:</a:t>
            </a:r>
          </a:p>
          <a:p>
            <a:pPr lvl="1"/>
            <a:r>
              <a:rPr lang="en-US" sz="1800" dirty="0" smtClean="0"/>
              <a:t>https</a:t>
            </a:r>
            <a:r>
              <a:rPr lang="en-US" sz="1800" dirty="0"/>
              <a:t>://</a:t>
            </a:r>
            <a:r>
              <a:rPr lang="en-US" sz="1800" dirty="0" smtClean="0"/>
              <a:t>pixabay.com/p-297842</a:t>
            </a:r>
            <a:r>
              <a:rPr lang="en-US" sz="1800" dirty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009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 a widely used language</a:t>
            </a:r>
          </a:p>
          <a:p>
            <a:pPr lvl="1"/>
            <a:r>
              <a:rPr lang="en-US" dirty="0" smtClean="0"/>
              <a:t>General purpose</a:t>
            </a:r>
          </a:p>
          <a:p>
            <a:pPr lvl="1"/>
            <a:r>
              <a:rPr lang="en-US" dirty="0" smtClean="0"/>
              <a:t>High-level  language</a:t>
            </a:r>
          </a:p>
          <a:p>
            <a:pPr lvl="4"/>
            <a:endParaRPr lang="en-US" dirty="0"/>
          </a:p>
          <a:p>
            <a:r>
              <a:rPr lang="en-US" dirty="0" smtClean="0"/>
              <a:t>Emphasizes code readability</a:t>
            </a:r>
          </a:p>
          <a:p>
            <a:pPr lvl="1"/>
            <a:r>
              <a:rPr lang="en-US" dirty="0" smtClean="0"/>
              <a:t>More streamlined than some other languages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270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“Hello World!”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Python: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the C++ programming language</a:t>
            </a:r>
            <a:r>
              <a:rPr lang="en-US" dirty="0" smtClean="0"/>
              <a:t>:</a:t>
            </a:r>
            <a:endParaRPr lang="en-US" sz="900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Hello World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!\n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009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Identifiers</a:t>
            </a:r>
          </a:p>
          <a:p>
            <a:pPr lvl="1"/>
            <a:r>
              <a:rPr lang="en-US" dirty="0"/>
              <a:t>Variables</a:t>
            </a:r>
          </a:p>
          <a:p>
            <a:pPr lvl="1"/>
            <a:r>
              <a:rPr lang="en-US" dirty="0" smtClean="0"/>
              <a:t>Functions </a:t>
            </a:r>
            <a:r>
              <a:rPr lang="en-US" dirty="0"/>
              <a:t>(later in the semester</a:t>
            </a:r>
            <a:r>
              <a:rPr lang="en-US" dirty="0" smtClean="0"/>
              <a:t>)</a:t>
            </a:r>
          </a:p>
          <a:p>
            <a:pPr lvl="3"/>
            <a:endParaRPr lang="en-US" dirty="0"/>
          </a:p>
          <a:p>
            <a:r>
              <a:rPr lang="en-US" dirty="0"/>
              <a:t>Expressions</a:t>
            </a:r>
          </a:p>
          <a:p>
            <a:pPr lvl="1"/>
            <a:r>
              <a:rPr lang="en-US" dirty="0"/>
              <a:t>Code that manipulates or evaluates </a:t>
            </a:r>
            <a:r>
              <a:rPr lang="en-US" dirty="0" smtClean="0"/>
              <a:t>identifiers</a:t>
            </a:r>
          </a:p>
          <a:p>
            <a:pPr lvl="3"/>
            <a:endParaRPr lang="en-US" dirty="0"/>
          </a:p>
          <a:p>
            <a:r>
              <a:rPr lang="en-US" dirty="0" smtClean="0"/>
              <a:t>Literals</a:t>
            </a:r>
          </a:p>
          <a:p>
            <a:r>
              <a:rPr lang="en-US" dirty="0" smtClean="0"/>
              <a:t>Operators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4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Variable?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Something that holds a value</a:t>
            </a:r>
          </a:p>
          <a:p>
            <a:pPr lvl="1"/>
            <a:r>
              <a:rPr lang="en-US" dirty="0"/>
              <a:t>Can change </a:t>
            </a:r>
            <a:r>
              <a:rPr lang="en-US" dirty="0" smtClean="0"/>
              <a:t>(unlimited number of times)</a:t>
            </a:r>
          </a:p>
          <a:p>
            <a:pPr lvl="3"/>
            <a:endParaRPr lang="en-US" dirty="0"/>
          </a:p>
          <a:p>
            <a:r>
              <a:rPr lang="en-US" dirty="0" smtClean="0"/>
              <a:t>Similar to variables in math</a:t>
            </a:r>
          </a:p>
          <a:p>
            <a:pPr lvl="3"/>
            <a:endParaRPr lang="en-US" dirty="0"/>
          </a:p>
          <a:p>
            <a:r>
              <a:rPr lang="en-US" dirty="0" smtClean="0"/>
              <a:t>In simple terms, a variable is a </a:t>
            </a:r>
            <a:br>
              <a:rPr lang="en-US" dirty="0" smtClean="0"/>
            </a:br>
            <a:r>
              <a:rPr lang="en-US" dirty="0" smtClean="0"/>
              <a:t>“box” that you can put stuff in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646" y="3903663"/>
            <a:ext cx="2390154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94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7346</TotalTime>
  <Words>1548</Words>
  <Application>Microsoft Office PowerPoint</Application>
  <PresentationFormat>On-screen Show (4:3)</PresentationFormat>
  <Paragraphs>490</Paragraphs>
  <Slides>52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ＭＳ Ｐゴシック</vt:lpstr>
      <vt:lpstr>Arial</vt:lpstr>
      <vt:lpstr>Calibri</vt:lpstr>
      <vt:lpstr>Courier New</vt:lpstr>
      <vt:lpstr>Wingdings</vt:lpstr>
      <vt:lpstr>Office Theme</vt:lpstr>
      <vt:lpstr>Image</vt:lpstr>
      <vt:lpstr>CMSC 201  Computer Science I for Majors  Lecture 02 – Intro to Python</vt:lpstr>
      <vt:lpstr>Last Class We Covered</vt:lpstr>
      <vt:lpstr>Any Questions from Last Time?</vt:lpstr>
      <vt:lpstr>Today’s Objectives</vt:lpstr>
      <vt:lpstr>Variables</vt:lpstr>
      <vt:lpstr>Python</vt:lpstr>
      <vt:lpstr>“Hello World!”</vt:lpstr>
      <vt:lpstr>Elements of a Program</vt:lpstr>
      <vt:lpstr>What Is a Variable?</vt:lpstr>
      <vt:lpstr>Rules for Naming Variables</vt:lpstr>
      <vt:lpstr>More Rules for Naming Variables</vt:lpstr>
      <vt:lpstr>Variables and Keywords</vt:lpstr>
      <vt:lpstr>Exercise: Variables</vt:lpstr>
      <vt:lpstr>Exercise: Variables</vt:lpstr>
      <vt:lpstr>Exercise: Variables</vt:lpstr>
      <vt:lpstr>Using Variables in Python</vt:lpstr>
      <vt:lpstr>Expressions</vt:lpstr>
      <vt:lpstr>Expressions</vt:lpstr>
      <vt:lpstr>Expressions Example</vt:lpstr>
      <vt:lpstr>Common Mistake</vt:lpstr>
      <vt:lpstr>Variable Types</vt:lpstr>
      <vt:lpstr>Variables Types: Examples</vt:lpstr>
      <vt:lpstr>Variable Usage</vt:lpstr>
      <vt:lpstr>Literals and Operators</vt:lpstr>
      <vt:lpstr>Literals</vt:lpstr>
      <vt:lpstr>Using Literals</vt:lpstr>
      <vt:lpstr>Operators</vt:lpstr>
      <vt:lpstr>Operator Types</vt:lpstr>
      <vt:lpstr>Practice Exercises</vt:lpstr>
      <vt:lpstr>Input and Output</vt:lpstr>
      <vt:lpstr>Output</vt:lpstr>
      <vt:lpstr>Output Example</vt:lpstr>
      <vt:lpstr>Output Exercise 1</vt:lpstr>
      <vt:lpstr>Output Exercise 2</vt:lpstr>
      <vt:lpstr>Output Exercise 2 Explanation</vt:lpstr>
      <vt:lpstr>Output Exercise 2 Explanation</vt:lpstr>
      <vt:lpstr>Output Exercise 2 Explanation</vt:lpstr>
      <vt:lpstr>Output Exercise 2 Explanation</vt:lpstr>
      <vt:lpstr>Output Exercise 2 Explanation</vt:lpstr>
      <vt:lpstr>Input</vt:lpstr>
      <vt:lpstr>How Input Works</vt:lpstr>
      <vt:lpstr>Input as a String</vt:lpstr>
      <vt:lpstr>Converting from String</vt:lpstr>
      <vt:lpstr>Converting from String</vt:lpstr>
      <vt:lpstr>Written Programs vs  Python Interpreter</vt:lpstr>
      <vt:lpstr>We Started Python Today!</vt:lpstr>
      <vt:lpstr>Written Programs</vt:lpstr>
      <vt:lpstr>Python Interpreter</vt:lpstr>
      <vt:lpstr>Reminder: Python 3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138</cp:revision>
  <dcterms:created xsi:type="dcterms:W3CDTF">2014-05-05T14:25:42Z</dcterms:created>
  <dcterms:modified xsi:type="dcterms:W3CDTF">2019-01-30T20:20:26Z</dcterms:modified>
</cp:coreProperties>
</file>